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6"/>
  </p:notesMasterIdLst>
  <p:sldIdLst>
    <p:sldId id="257" r:id="rId2"/>
    <p:sldId id="371" r:id="rId3"/>
    <p:sldId id="1018" r:id="rId4"/>
    <p:sldId id="1484" r:id="rId5"/>
    <p:sldId id="1483" r:id="rId6"/>
    <p:sldId id="1473" r:id="rId7"/>
    <p:sldId id="1475" r:id="rId8"/>
    <p:sldId id="261" r:id="rId9"/>
    <p:sldId id="1477" r:id="rId10"/>
    <p:sldId id="262" r:id="rId11"/>
    <p:sldId id="263" r:id="rId12"/>
    <p:sldId id="1486" r:id="rId13"/>
    <p:sldId id="1481" r:id="rId14"/>
    <p:sldId id="1011" r:id="rId15"/>
  </p:sldIdLst>
  <p:sldSz cx="9144000" cy="5143500" type="screen16x9"/>
  <p:notesSz cx="6858000" cy="9144000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41" d="100"/>
          <a:sy n="141" d="100"/>
        </p:scale>
        <p:origin x="120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84B41E-D4F2-4DC3-A5E7-FC5282E47B99}" type="datetimeFigureOut">
              <a:rPr lang="de-DE" smtClean="0"/>
              <a:t>05.10.2023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201C57-1300-45A4-B188-03262E8A44F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0845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/>
          </a:lstStyle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defPPr/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89D33F-3152-4AE3-AD37-1EDC2274ABCC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42305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9307" y="955963"/>
            <a:ext cx="7830741" cy="1620523"/>
          </a:xfrm>
        </p:spPr>
        <p:txBody>
          <a:bodyPr lIns="0" tIns="0" rIns="0" bIns="0" anchor="b">
            <a:normAutofit/>
          </a:bodyPr>
          <a:lstStyle>
            <a:lvl1pPr algn="l">
              <a:defRPr sz="3000">
                <a:solidFill>
                  <a:srgbClr val="0070C0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19307" y="2701528"/>
            <a:ext cx="7830741" cy="1241822"/>
          </a:xfrm>
          <a:prstGeom prst="rect">
            <a:avLst/>
          </a:prstGeom>
        </p:spPr>
        <p:txBody>
          <a:bodyPr tIns="0" rIns="0" bIns="0"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pic>
        <p:nvPicPr>
          <p:cNvPr id="4" name="Bild 4" descr="balken2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06"/>
          <a:stretch/>
        </p:blipFill>
        <p:spPr>
          <a:xfrm>
            <a:off x="0" y="2571750"/>
            <a:ext cx="588506" cy="1042416"/>
          </a:xfrm>
          <a:prstGeom prst="rect">
            <a:avLst/>
          </a:prstGeom>
        </p:spPr>
      </p:pic>
      <p:pic>
        <p:nvPicPr>
          <p:cNvPr id="5" name="Bild 3" descr="SWGD_2013_4c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934" y="419931"/>
            <a:ext cx="1247997" cy="35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599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3EAFD-22C7-4EFC-905A-2EA8D1ECCB7F}" type="datetimeFigureOut">
              <a:rPr lang="de-DE" smtClean="0"/>
              <a:t>05.10.2023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BB325-D34A-4042-B402-1D55B3E6B90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7793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8650" y="951722"/>
            <a:ext cx="3886200" cy="3681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29150" y="951722"/>
            <a:ext cx="3886200" cy="3681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3EAFD-22C7-4EFC-905A-2EA8D1ECCB7F}" type="datetimeFigureOut">
              <a:rPr lang="de-DE" smtClean="0"/>
              <a:t>05.10.2023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BB325-D34A-4042-B402-1D55B3E6B90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3110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415637"/>
            <a:ext cx="6643796" cy="3510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9842" y="969921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29842" y="1704109"/>
            <a:ext cx="3868340" cy="293813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969921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1704109"/>
            <a:ext cx="3887391" cy="293813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3EAFD-22C7-4EFC-905A-2EA8D1ECCB7F}" type="datetimeFigureOut">
              <a:rPr lang="de-DE" smtClean="0"/>
              <a:t>05.10.2023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BB325-D34A-4042-B402-1D55B3E6B90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2824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3EAFD-22C7-4EFC-905A-2EA8D1ECCB7F}" type="datetimeFigureOut">
              <a:rPr lang="de-DE" smtClean="0"/>
              <a:t>05.10.2023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BB325-D34A-4042-B402-1D55B3E6B90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9532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3EAFD-22C7-4EFC-905A-2EA8D1ECCB7F}" type="datetimeFigureOut">
              <a:rPr lang="de-DE" smtClean="0"/>
              <a:t>05.10.2023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BB325-D34A-4042-B402-1D55B3E6B90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5064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95288" y="419930"/>
            <a:ext cx="6875592" cy="351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95288" y="955964"/>
            <a:ext cx="8120062" cy="36767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28650" y="4800600"/>
            <a:ext cx="2057400" cy="210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93EAFD-22C7-4EFC-905A-2EA8D1ECCB7F}" type="datetimeFigureOut">
              <a:rPr lang="de-DE" smtClean="0"/>
              <a:t>05.10.2023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028950" y="4800600"/>
            <a:ext cx="3086100" cy="210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457950" y="4800600"/>
            <a:ext cx="2057400" cy="210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BB325-D34A-4042-B402-1D55B3E6B901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Bild 3" descr="SWGD_2013_4c.eps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934" y="419931"/>
            <a:ext cx="1247997" cy="350999"/>
          </a:xfrm>
          <a:prstGeom prst="rect">
            <a:avLst/>
          </a:prstGeom>
        </p:spPr>
      </p:pic>
      <p:cxnSp>
        <p:nvCxnSpPr>
          <p:cNvPr id="9" name="Gerade Verbindung 9"/>
          <p:cNvCxnSpPr/>
          <p:nvPr/>
        </p:nvCxnSpPr>
        <p:spPr>
          <a:xfrm>
            <a:off x="405001" y="4731990"/>
            <a:ext cx="8352047" cy="0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Bild 8" descr="balken.png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04" b="32831"/>
          <a:stretch/>
        </p:blipFill>
        <p:spPr>
          <a:xfrm>
            <a:off x="0" y="4731990"/>
            <a:ext cx="313751" cy="411510"/>
          </a:xfrm>
          <a:prstGeom prst="rect">
            <a:avLst/>
          </a:prstGeom>
        </p:spPr>
      </p:pic>
      <p:cxnSp>
        <p:nvCxnSpPr>
          <p:cNvPr id="11" name="Gerade Verbindung 9"/>
          <p:cNvCxnSpPr/>
          <p:nvPr/>
        </p:nvCxnSpPr>
        <p:spPr>
          <a:xfrm>
            <a:off x="395288" y="840534"/>
            <a:ext cx="8352047" cy="0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5433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5" r:id="rId3"/>
    <p:sldLayoutId id="2147483666" r:id="rId4"/>
    <p:sldLayoutId id="2147483667" r:id="rId5"/>
    <p:sldLayoutId id="2147483668" r:id="rId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rgbClr val="0070C0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  <p15:guide id="3" pos="5516">
          <p15:clr>
            <a:srgbClr val="F26B43"/>
          </p15:clr>
        </p15:guide>
        <p15:guide id="4" pos="5363">
          <p15:clr>
            <a:srgbClr val="F26B43"/>
          </p15:clr>
        </p15:guide>
        <p15:guide id="5" pos="249">
          <p15:clr>
            <a:srgbClr val="F26B43"/>
          </p15:clr>
        </p15:guide>
        <p15:guide id="6" orient="horz" pos="4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B76C94-61F5-9BDE-9E4F-00BE4B78D8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1203CF4-B9AB-2ACA-81EE-508EEAA05C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9305" y="3485299"/>
            <a:ext cx="7830741" cy="1241822"/>
          </a:xfrm>
        </p:spPr>
        <p:txBody>
          <a:bodyPr>
            <a:normAutofit/>
          </a:bodyPr>
          <a:lstStyle/>
          <a:p>
            <a:pPr algn="ctr"/>
            <a:r>
              <a:rPr lang="de-DE" sz="2400" dirty="0"/>
              <a:t>1. Öffentliche Veranstaltung Wärmenetz Bettringen Ost  </a:t>
            </a:r>
          </a:p>
          <a:p>
            <a:pPr algn="ctr"/>
            <a:r>
              <a:rPr lang="de-DE" sz="2400" dirty="0"/>
              <a:t>Ortschaftsrat Bettringen</a:t>
            </a:r>
          </a:p>
          <a:p>
            <a:pPr algn="ctr"/>
            <a:r>
              <a:rPr lang="de-DE" sz="2400" dirty="0"/>
              <a:t>25.07.2023</a:t>
            </a:r>
          </a:p>
        </p:txBody>
      </p:sp>
      <p:pic>
        <p:nvPicPr>
          <p:cNvPr id="4" name="Grafik 3" descr="Ein Bild, das Text, Baum, Gras, draußen enthält.">
            <a:extLst>
              <a:ext uri="{FF2B5EF4-FFF2-40B4-BE49-F238E27FC236}">
                <a16:creationId xmlns:a16="http://schemas.microsoft.com/office/drawing/2014/main" id="{3492DB18-0DCE-749E-C9CF-8ABB3E0C76A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9306" y="955963"/>
            <a:ext cx="7830741" cy="2285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395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7BA011-7E1E-6FE9-7E67-1DE65BFAF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000" dirty="0"/>
              <a:t>Ablauf der Planung Wärmenetz Bettringen Ost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FB59363-36D1-9BC5-C09C-95A7578303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1800" b="1" dirty="0"/>
              <a:t>Grobplanung anhand Fragebögen und Ermittlung Wärmepreis</a:t>
            </a:r>
          </a:p>
          <a:p>
            <a:pPr lvl="1"/>
            <a:r>
              <a:rPr lang="de-DE" sz="1500" dirty="0"/>
              <a:t>Die Rückläufer der Fragebögen ergibt ein genaueres Bild aufgrund dessen wir die Planung verbessern können</a:t>
            </a:r>
          </a:p>
          <a:p>
            <a:pPr lvl="1"/>
            <a:r>
              <a:rPr lang="de-DE" sz="1500" dirty="0"/>
              <a:t>Ein wichtiger Schritt ist hier die Ermittlung des Wärmepreises anhand aller verfügbarer Daten (wichtig ist hier je mehr wir wissen desto genauer können wir Planen)</a:t>
            </a:r>
          </a:p>
          <a:p>
            <a:r>
              <a:rPr lang="de-DE" sz="1800" b="1" dirty="0"/>
              <a:t>Kommunikation Wärmepreis </a:t>
            </a:r>
          </a:p>
          <a:p>
            <a:pPr lvl="1"/>
            <a:r>
              <a:rPr lang="de-DE" sz="1500" dirty="0"/>
              <a:t>2. Öffentliche Veranstaltung mit Bekanntgabe Wärmepreis </a:t>
            </a:r>
          </a:p>
          <a:p>
            <a:pPr lvl="1"/>
            <a:r>
              <a:rPr lang="de-DE" sz="1500" dirty="0"/>
              <a:t>Bespielen aller Medien	</a:t>
            </a:r>
          </a:p>
          <a:p>
            <a:r>
              <a:rPr lang="de-DE" sz="1800" b="1" dirty="0"/>
              <a:t>Erstellen Wärmelieferungsverträge </a:t>
            </a:r>
          </a:p>
          <a:p>
            <a:pPr lvl="1"/>
            <a:r>
              <a:rPr lang="de-DE" sz="1500" dirty="0"/>
              <a:t>Individuelle vor Ort Beratung der Kunden beim „Heizkeller Gespräch“</a:t>
            </a:r>
          </a:p>
          <a:p>
            <a:pPr lvl="1"/>
            <a:r>
              <a:rPr lang="de-DE" sz="1500" dirty="0"/>
              <a:t>Erstellen der Verträge für jeden einzelnen Kunden</a:t>
            </a:r>
          </a:p>
          <a:p>
            <a:pPr lvl="1"/>
            <a:r>
              <a:rPr lang="de-DE" sz="1500" dirty="0"/>
              <a:t>Versand der Verträge an die Kunden</a:t>
            </a:r>
            <a:endParaRPr lang="de-DE" sz="1700" dirty="0"/>
          </a:p>
          <a:p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2C5340B-DB22-2046-8882-C9B566F5D5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3158" y="2266950"/>
            <a:ext cx="1989392" cy="1482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579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C586B8-6983-CF20-2A96-E2CBB9763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000" dirty="0"/>
              <a:t>Ablauf der Planung Wärmenetz Bettringen Ost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2E09C69-338F-AF95-F8B2-F8EE39BF42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sz="1800" b="1" dirty="0"/>
              <a:t>Rücklauf Wärmelieferungsverträge und Auswertung</a:t>
            </a:r>
          </a:p>
          <a:p>
            <a:pPr lvl="1"/>
            <a:r>
              <a:rPr lang="de-DE" dirty="0"/>
              <a:t>Ermittlung benötigter Verträge/Wärmemengen</a:t>
            </a:r>
          </a:p>
          <a:p>
            <a:r>
              <a:rPr lang="de-DE" sz="1800" b="1" dirty="0"/>
              <a:t>Überplanung Netz</a:t>
            </a:r>
          </a:p>
          <a:p>
            <a:pPr lvl="1"/>
            <a:r>
              <a:rPr lang="de-DE" dirty="0"/>
              <a:t>Finalisierung Netzstruktur und Heiztechnik</a:t>
            </a:r>
          </a:p>
          <a:p>
            <a:pPr lvl="1"/>
            <a:r>
              <a:rPr lang="de-DE" dirty="0"/>
              <a:t>Finalisierung </a:t>
            </a:r>
            <a:r>
              <a:rPr lang="de-DE" dirty="0" err="1"/>
              <a:t>Businescase</a:t>
            </a:r>
            <a:endParaRPr lang="de-DE" dirty="0"/>
          </a:p>
          <a:p>
            <a:pPr lvl="1"/>
            <a:r>
              <a:rPr lang="de-DE" dirty="0"/>
              <a:t>Planung mitverlegender Gewerke</a:t>
            </a:r>
          </a:p>
          <a:p>
            <a:r>
              <a:rPr lang="de-DE" sz="1800" b="1" dirty="0"/>
              <a:t>Entscheidung Projekteinstieg </a:t>
            </a:r>
          </a:p>
          <a:p>
            <a:pPr lvl="1"/>
            <a:r>
              <a:rPr lang="de-DE" dirty="0"/>
              <a:t>Freigabe durch Aufsichtsrat</a:t>
            </a:r>
          </a:p>
          <a:p>
            <a:pPr lvl="1"/>
            <a:r>
              <a:rPr lang="de-DE" dirty="0"/>
              <a:t>Information an Kunden das Projekt kommt!</a:t>
            </a:r>
          </a:p>
          <a:p>
            <a:pPr lvl="1"/>
            <a:r>
              <a:rPr lang="de-DE" dirty="0"/>
              <a:t>Rücksendung der Verträge an Kunden</a:t>
            </a:r>
          </a:p>
          <a:p>
            <a:pPr marL="342900" lvl="1" indent="0">
              <a:buNone/>
            </a:pPr>
            <a:endParaRPr lang="de-DE" dirty="0"/>
          </a:p>
          <a:p>
            <a:r>
              <a:rPr lang="de-DE" dirty="0">
                <a:solidFill>
                  <a:srgbClr val="FF0000"/>
                </a:solidFill>
              </a:rPr>
              <a:t>Es folgen weitere Schritte Inklusive Spatenstich und Bau!</a:t>
            </a:r>
          </a:p>
        </p:txBody>
      </p:sp>
    </p:spTree>
    <p:extLst>
      <p:ext uri="{BB962C8B-B14F-4D97-AF65-F5344CB8AC3E}">
        <p14:creationId xmlns:p14="http://schemas.microsoft.com/office/powerpoint/2010/main" val="31072872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EDF4EC-E4D7-BEDD-E89E-EEB8B5162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Zusammenfassung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BF5A2B0-0537-2325-87D4-B73BAD8A33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Wir starten das Projekt Wärmeversorgung Bettringen Ost mit dem ersten Schritt der Umfrage durch die Fragebögen.</a:t>
            </a:r>
          </a:p>
          <a:p>
            <a:r>
              <a:rPr lang="de-DE" dirty="0">
                <a:solidFill>
                  <a:srgbClr val="FF0000"/>
                </a:solidFill>
              </a:rPr>
              <a:t>Fragebogen Ausfüllen und zurücksenden!</a:t>
            </a:r>
          </a:p>
          <a:p>
            <a:r>
              <a:rPr lang="de-DE" dirty="0"/>
              <a:t>Interesse bekunden am Projekt auch gerne mit Nachbarn sprechen. </a:t>
            </a:r>
          </a:p>
          <a:p>
            <a:r>
              <a:rPr lang="de-DE" dirty="0"/>
              <a:t>Bei Fragen gerne Melden.</a:t>
            </a:r>
          </a:p>
          <a:p>
            <a:endParaRPr lang="de-DE" dirty="0"/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286297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1BC694-58D2-45FC-96AD-0AF577550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000" dirty="0"/>
              <a:t>Projektentwicklung Wärmenetz Bettringen Ost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748F834-6D18-BF1A-80D3-1CE6514DF8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Wärmeplanung und GEG (Gebäude Energie Gesetz)</a:t>
            </a:r>
          </a:p>
          <a:p>
            <a:pPr lvl="1"/>
            <a:r>
              <a:rPr lang="de-DE" sz="1400" dirty="0"/>
              <a:t>Ab 01.01.2024: Neu eingebaute Heizungen auf der Basis von mind. 65%  erneuerbarer Energie.</a:t>
            </a:r>
          </a:p>
          <a:p>
            <a:pPr lvl="1"/>
            <a:r>
              <a:rPr lang="de-DE" sz="1400" dirty="0"/>
              <a:t>Sollte das GEG mit dem Wärmeplanungsgesetz verknüpft werden, dann ist Momentan eine flächendeckende Kommunale Wärmeplanung vorgesehen, die im fertigen Zustand Wärmenetzgebiete ausweißt, die ähnlich einem Flächennutzungsplan zu betrachten sind. </a:t>
            </a:r>
          </a:p>
          <a:p>
            <a:pPr lvl="1"/>
            <a:r>
              <a:rPr lang="de-DE" sz="1400" dirty="0"/>
              <a:t>De-facto-Verbot für die klassischen reinen fossilen Heizformen (Erdgas, Öl). </a:t>
            </a:r>
          </a:p>
          <a:p>
            <a:pPr lvl="1"/>
            <a:r>
              <a:rPr lang="de-DE" sz="1400" dirty="0">
                <a:cs typeface="Arial"/>
              </a:rPr>
              <a:t>Wärmepumpen, Pelletkessel und Wärmenetze sind Zukünftig die einzigen verfügbaren Heizungsoptionen.</a:t>
            </a:r>
          </a:p>
          <a:p>
            <a:pPr lvl="1"/>
            <a:r>
              <a:rPr lang="de-DE" sz="1400" dirty="0">
                <a:cs typeface="Arial"/>
              </a:rPr>
              <a:t>Anschlusszwang an ein Wärmenetz wird nicht benötigt, da Wärmenetze die Günstigste Alternative bieten. Neben den weiteren Positiven Faktoren (Synergieeffekte mit anderen Medien, Technologieoffenheit, Langlebigkeit….)</a:t>
            </a:r>
          </a:p>
          <a:p>
            <a:pPr lvl="1"/>
            <a:r>
              <a:rPr lang="de-DE" sz="1400" dirty="0">
                <a:cs typeface="Arial"/>
              </a:rPr>
              <a:t>In Gebieten, in denen kein Wärmenetz kommt, bleiben nur Wärmepumpe und Pelletkessel übrig. </a:t>
            </a:r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134255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/>
          <p:cNvPicPr>
            <a:picLocks noChangeAspect="1"/>
          </p:cNvPicPr>
          <p:nvPr/>
        </p:nvPicPr>
        <p:blipFill>
          <a:blip r:embed="rId3"/>
          <a:srcRect t="1849" b="9812"/>
          <a:stretch>
            <a:fillRect/>
          </a:stretch>
        </p:blipFill>
        <p:spPr>
          <a:xfrm>
            <a:off x="100006" y="18015"/>
            <a:ext cx="9209031" cy="5148000"/>
          </a:xfrm>
          <a:prstGeom prst="rect">
            <a:avLst/>
          </a:prstGeom>
        </p:spPr>
      </p:pic>
      <p:grpSp>
        <p:nvGrpSpPr>
          <p:cNvPr id="19" name="Gruppieren 18"/>
          <p:cNvGrpSpPr/>
          <p:nvPr/>
        </p:nvGrpSpPr>
        <p:grpSpPr>
          <a:xfrm>
            <a:off x="906232" y="1221142"/>
            <a:ext cx="8364671" cy="2096785"/>
            <a:chOff x="278067" y="1619654"/>
            <a:chExt cx="11380224" cy="2395620"/>
          </a:xfrm>
        </p:grpSpPr>
        <p:sp>
          <p:nvSpPr>
            <p:cNvPr id="7" name="Rechteck 6"/>
            <p:cNvSpPr/>
            <p:nvPr/>
          </p:nvSpPr>
          <p:spPr>
            <a:xfrm>
              <a:off x="478077" y="1619654"/>
              <a:ext cx="8650128" cy="2395620"/>
            </a:xfrm>
            <a:prstGeom prst="snip2DiagRect">
              <a:avLst/>
            </a:prstGeom>
            <a:solidFill>
              <a:schemeClr val="bg1">
                <a:alpha val="69000"/>
              </a:schemeClr>
            </a:solidFill>
            <a:ln>
              <a:solidFill>
                <a:schemeClr val="bg1"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>
                <a:defRPr/>
              </a:pPr>
              <a:endParaRPr lang="de-DE" sz="1800" dirty="0">
                <a:solidFill>
                  <a:prstClr val="white"/>
                </a:solidFill>
                <a:latin typeface="Calibri"/>
                <a:cs typeface="Arial"/>
              </a:endParaRPr>
            </a:p>
          </p:txBody>
        </p:sp>
        <p:sp>
          <p:nvSpPr>
            <p:cNvPr id="12" name="Textfeld 11"/>
            <p:cNvSpPr txBox="1"/>
            <p:nvPr/>
          </p:nvSpPr>
          <p:spPr>
            <a:xfrm>
              <a:off x="278067" y="1949424"/>
              <a:ext cx="9102940" cy="1642861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/>
            </a:lstStyle>
            <a:p>
              <a:pPr algn="ctr">
                <a:defRPr/>
              </a:pPr>
              <a:r>
                <a:rPr lang="de-DE" sz="4400" b="1" dirty="0">
                  <a:solidFill>
                    <a:srgbClr val="1F497D"/>
                  </a:solidFill>
                  <a:latin typeface="Arial"/>
                  <a:cs typeface="Arial"/>
                </a:rPr>
                <a:t>Vielen Dank für Ihre Aufmerksamkeit!</a:t>
              </a:r>
            </a:p>
          </p:txBody>
        </p:sp>
        <p:pic>
          <p:nvPicPr>
            <p:cNvPr id="1030" name="Picture 6" descr="Bildergebnis fÃ¼r Stadtwerke SchwÃ¤bisch GmÃ¼nd 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690246" y="1873212"/>
              <a:ext cx="1968045" cy="10734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06721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1327151" y="1295400"/>
            <a:ext cx="4497346" cy="533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4465" y="448708"/>
            <a:ext cx="6875592" cy="351000"/>
          </a:xfrm>
        </p:spPr>
        <p:txBody>
          <a:bodyPr/>
          <a:lstStyle/>
          <a:p>
            <a:r>
              <a:rPr lang="de-DE" sz="2000" b="1" dirty="0"/>
              <a:t>Agenda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BB325-D34A-4042-B402-1D55B3E6B901}" type="slidenum">
              <a:rPr lang="de-DE" smtClean="0"/>
              <a:t>2</a:t>
            </a:fld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1346204" y="1410699"/>
            <a:ext cx="61595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Aktueller Stand Wärmeversorgung Bettringen</a:t>
            </a:r>
          </a:p>
        </p:txBody>
      </p:sp>
      <p:sp>
        <p:nvSpPr>
          <p:cNvPr id="9" name="Rechteck 8"/>
          <p:cNvSpPr/>
          <p:nvPr/>
        </p:nvSpPr>
        <p:spPr>
          <a:xfrm>
            <a:off x="1003304" y="1295400"/>
            <a:ext cx="342900" cy="533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1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1352551" y="1988546"/>
            <a:ext cx="61595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 </a:t>
            </a:r>
            <a:endParaRPr lang="de-DE" dirty="0"/>
          </a:p>
        </p:txBody>
      </p:sp>
      <p:pic>
        <p:nvPicPr>
          <p:cNvPr id="4" name="Picture 2" descr="Stockfotos Agenda 3d Bilder, Stockfotografie Agenda 3d - lizenzfreie Fotos  | Depositphotos">
            <a:extLst>
              <a:ext uri="{FF2B5EF4-FFF2-40B4-BE49-F238E27FC236}">
                <a16:creationId xmlns:a16="http://schemas.microsoft.com/office/drawing/2014/main" id="{B7E9541E-7BCC-B6D5-F9A0-E040806FB3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843" y="1211148"/>
            <a:ext cx="2122724" cy="2028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hteck 20">
            <a:extLst>
              <a:ext uri="{FF2B5EF4-FFF2-40B4-BE49-F238E27FC236}">
                <a16:creationId xmlns:a16="http://schemas.microsoft.com/office/drawing/2014/main" id="{BA684D25-0EE6-9A07-7463-F255642CBE61}"/>
              </a:ext>
            </a:extLst>
          </p:cNvPr>
          <p:cNvSpPr/>
          <p:nvPr/>
        </p:nvSpPr>
        <p:spPr>
          <a:xfrm>
            <a:off x="1346204" y="1961639"/>
            <a:ext cx="4497346" cy="533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0C828226-94C5-FEF6-FE3E-DB7707E47D51}"/>
              </a:ext>
            </a:extLst>
          </p:cNvPr>
          <p:cNvSpPr/>
          <p:nvPr/>
        </p:nvSpPr>
        <p:spPr>
          <a:xfrm>
            <a:off x="1003304" y="1961639"/>
            <a:ext cx="342900" cy="533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2</a:t>
            </a: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F500FEEF-C150-C092-8C3E-6225FF6F7A95}"/>
              </a:ext>
            </a:extLst>
          </p:cNvPr>
          <p:cNvSpPr/>
          <p:nvPr/>
        </p:nvSpPr>
        <p:spPr>
          <a:xfrm>
            <a:off x="1327151" y="2620021"/>
            <a:ext cx="4497346" cy="533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26AB76FD-C84C-9CE1-4F2B-E53197413266}"/>
              </a:ext>
            </a:extLst>
          </p:cNvPr>
          <p:cNvSpPr/>
          <p:nvPr/>
        </p:nvSpPr>
        <p:spPr>
          <a:xfrm>
            <a:off x="1003304" y="2620021"/>
            <a:ext cx="342900" cy="533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3</a:t>
            </a:r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EFA5D012-F701-63B6-8974-6E155C8A55E9}"/>
              </a:ext>
            </a:extLst>
          </p:cNvPr>
          <p:cNvSpPr/>
          <p:nvPr/>
        </p:nvSpPr>
        <p:spPr>
          <a:xfrm>
            <a:off x="1327151" y="3272437"/>
            <a:ext cx="4497346" cy="533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B3BBBA55-3AB1-EFF7-2C26-3B90339A157C}"/>
              </a:ext>
            </a:extLst>
          </p:cNvPr>
          <p:cNvSpPr/>
          <p:nvPr/>
        </p:nvSpPr>
        <p:spPr>
          <a:xfrm>
            <a:off x="1003304" y="3272437"/>
            <a:ext cx="342900" cy="533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4</a:t>
            </a: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8D45C76F-F69E-5924-9135-D256CF78D8EB}"/>
              </a:ext>
            </a:extLst>
          </p:cNvPr>
          <p:cNvSpPr txBox="1"/>
          <p:nvPr/>
        </p:nvSpPr>
        <p:spPr>
          <a:xfrm>
            <a:off x="1346204" y="2727985"/>
            <a:ext cx="61595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Vorstellung Projekt</a:t>
            </a: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B4B50B5D-1E8C-6ADD-0B93-945EFA908653}"/>
              </a:ext>
            </a:extLst>
          </p:cNvPr>
          <p:cNvSpPr txBox="1"/>
          <p:nvPr/>
        </p:nvSpPr>
        <p:spPr>
          <a:xfrm>
            <a:off x="1352551" y="3394224"/>
            <a:ext cx="61595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Ablauf der Planung Wärmenetz Bettringen Ost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9462EEC5-08BC-312A-4036-D7BD00D5854E}"/>
              </a:ext>
            </a:extLst>
          </p:cNvPr>
          <p:cNvSpPr txBox="1"/>
          <p:nvPr/>
        </p:nvSpPr>
        <p:spPr>
          <a:xfrm>
            <a:off x="1346204" y="2076938"/>
            <a:ext cx="61595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Vorteile Wärmenetze</a:t>
            </a:r>
          </a:p>
        </p:txBody>
      </p:sp>
    </p:spTree>
    <p:extLst>
      <p:ext uri="{BB962C8B-B14F-4D97-AF65-F5344CB8AC3E}">
        <p14:creationId xmlns:p14="http://schemas.microsoft.com/office/powerpoint/2010/main" val="3529913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8EEE70-F8FD-7CF1-9CDB-BFC90EBD0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000" dirty="0"/>
              <a:t>Stand Wärmeversorgung Bettringen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541E4DFA-7DD2-E6BD-3D82-A09B12C2C2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66" t="16411" r="49678" b="58473"/>
          <a:stretch/>
        </p:blipFill>
        <p:spPr>
          <a:xfrm>
            <a:off x="395288" y="876300"/>
            <a:ext cx="5241166" cy="1475013"/>
          </a:xfrm>
        </p:spPr>
      </p:pic>
      <p:pic>
        <p:nvPicPr>
          <p:cNvPr id="4" name="Inhaltsplatzhalter 4">
            <a:extLst>
              <a:ext uri="{FF2B5EF4-FFF2-40B4-BE49-F238E27FC236}">
                <a16:creationId xmlns:a16="http://schemas.microsoft.com/office/drawing/2014/main" id="{A7589E53-7C06-8352-F489-80897DE06E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331" t="56261" r="35204" b="1340"/>
          <a:stretch/>
        </p:blipFill>
        <p:spPr>
          <a:xfrm>
            <a:off x="4623381" y="2300531"/>
            <a:ext cx="4178446" cy="2703254"/>
          </a:xfrm>
          <a:prstGeom prst="rect">
            <a:avLst/>
          </a:prstGeom>
        </p:spPr>
      </p:pic>
      <p:pic>
        <p:nvPicPr>
          <p:cNvPr id="6" name="Inhaltsplatzhalter 4">
            <a:extLst>
              <a:ext uri="{FF2B5EF4-FFF2-40B4-BE49-F238E27FC236}">
                <a16:creationId xmlns:a16="http://schemas.microsoft.com/office/drawing/2014/main" id="{26508E09-2B61-0C50-1475-219AFFF780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493" t="56688" r="293" b="1340"/>
          <a:stretch/>
        </p:blipFill>
        <p:spPr>
          <a:xfrm>
            <a:off x="499791" y="2300531"/>
            <a:ext cx="3960326" cy="2703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753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0B5549-D749-B463-0823-675F86AB9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419930"/>
            <a:ext cx="6875592" cy="351000"/>
          </a:xfrm>
        </p:spPr>
        <p:txBody>
          <a:bodyPr anchor="ctr">
            <a:normAutofit/>
          </a:bodyPr>
          <a:lstStyle/>
          <a:p>
            <a:r>
              <a:rPr lang="de-DE" sz="2300"/>
              <a:t>Vorteile Wärmenetze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A1A31F3-D5B5-03B7-991C-ADE5AAD749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951722"/>
            <a:ext cx="3886200" cy="3681000"/>
          </a:xfrm>
        </p:spPr>
        <p:txBody>
          <a:bodyPr>
            <a:normAutofit/>
          </a:bodyPr>
          <a:lstStyle/>
          <a:p>
            <a:r>
              <a:rPr lang="de-DE" sz="1500"/>
              <a:t>Wartung und Service werden zentral für alle Übernommen, was eine höhere Ausfallsicherheit bedeutet. </a:t>
            </a:r>
          </a:p>
          <a:p>
            <a:r>
              <a:rPr lang="de-DE" sz="1500"/>
              <a:t>Keine Investition in Heizungsanlage mehr nötig.</a:t>
            </a:r>
          </a:p>
          <a:p>
            <a:r>
              <a:rPr lang="de-DE" sz="1500"/>
              <a:t>Bedarfsgerecht Verfügbar.</a:t>
            </a:r>
          </a:p>
          <a:p>
            <a:r>
              <a:rPr lang="de-DE" sz="1500"/>
              <a:t>Energieträger aus regionalen Ressourcen.</a:t>
            </a:r>
          </a:p>
          <a:p>
            <a:r>
              <a:rPr lang="de-DE" sz="1500"/>
              <a:t>Sie müssen sich um keinen Brennstoffnachschub mehr Sorgen.</a:t>
            </a:r>
          </a:p>
          <a:p>
            <a:r>
              <a:rPr lang="de-DE" sz="1500"/>
              <a:t>Reduzierte CO2 Emission.</a:t>
            </a:r>
          </a:p>
          <a:p>
            <a:r>
              <a:rPr lang="de-DE" sz="1500"/>
              <a:t>Nutzung von Synergieeffekten durch Mitverlegung von anderen Medien wie Glasfaser, Wasser und Strom.</a:t>
            </a:r>
          </a:p>
        </p:txBody>
      </p:sp>
      <p:pic>
        <p:nvPicPr>
          <p:cNvPr id="4" name="Inhaltsplatzhalter 4" descr="Ein Bild, das Screenshot, Haus enthält.">
            <a:extLst>
              <a:ext uri="{FF2B5EF4-FFF2-40B4-BE49-F238E27FC236}">
                <a16:creationId xmlns:a16="http://schemas.microsoft.com/office/drawing/2014/main" id="{513D2CFE-90CE-D50B-9A66-909A16BCE4E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219" y="906687"/>
            <a:ext cx="3139753" cy="3771070"/>
          </a:xfrm>
        </p:spPr>
      </p:pic>
    </p:spTree>
    <p:extLst>
      <p:ext uri="{BB962C8B-B14F-4D97-AF65-F5344CB8AC3E}">
        <p14:creationId xmlns:p14="http://schemas.microsoft.com/office/powerpoint/2010/main" val="3163385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68B442-67A8-FD1A-468C-0A921BD02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Kostenentwicklung Heizungssysteme </a:t>
            </a:r>
          </a:p>
        </p:txBody>
      </p:sp>
      <p:pic>
        <p:nvPicPr>
          <p:cNvPr id="1026" name="Grafik 3">
            <a:extLst>
              <a:ext uri="{FF2B5EF4-FFF2-40B4-BE49-F238E27FC236}">
                <a16:creationId xmlns:a16="http://schemas.microsoft.com/office/drawing/2014/main" id="{40134F7C-74E2-3A7C-20FA-5A5A7696CA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7" y="863321"/>
            <a:ext cx="6961793" cy="4207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6574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2227C5-6348-A0B8-33DE-1E29C9062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000" dirty="0"/>
              <a:t>Vorstellung Projekt Wärmenetz Bettringen Ost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1D5272C-E5A3-9C94-6982-8FF2F021D0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de-DE" u="sng" dirty="0"/>
              <a:t>Warum Wärmenetz Bettringen Ost?</a:t>
            </a:r>
          </a:p>
          <a:p>
            <a:r>
              <a:rPr lang="de-DE" dirty="0"/>
              <a:t>industrielle Abwärme vom </a:t>
            </a:r>
            <a:r>
              <a:rPr lang="de-DE" dirty="0" err="1"/>
              <a:t>Gügling</a:t>
            </a:r>
            <a:r>
              <a:rPr lang="de-DE" dirty="0"/>
              <a:t> wir sind in Gesprächen mit diversen Firmen</a:t>
            </a:r>
          </a:p>
          <a:p>
            <a:r>
              <a:rPr lang="de-DE" dirty="0"/>
              <a:t>Abwärme vom Elektrolyseur ca. 3 MW</a:t>
            </a:r>
          </a:p>
          <a:p>
            <a:r>
              <a:rPr lang="de-DE" dirty="0"/>
              <a:t>Größte Wärmedichte in Gmünd</a:t>
            </a:r>
          </a:p>
          <a:p>
            <a:r>
              <a:rPr lang="de-DE" dirty="0"/>
              <a:t>50% der Öl und Gas Heizungen sind 20 Jahre oder älter</a:t>
            </a:r>
          </a:p>
          <a:p>
            <a:r>
              <a:rPr lang="de-DE" dirty="0"/>
              <a:t>Synergieeffekte durch Mitverlegung von Wasser-, Strom-, Glasfaserleitungen</a:t>
            </a:r>
          </a:p>
          <a:p>
            <a:r>
              <a:rPr lang="de-DE" dirty="0"/>
              <a:t>Stadtwerke haben ein Grundstück in der Lise </a:t>
            </a:r>
            <a:r>
              <a:rPr lang="de-DE" dirty="0" err="1"/>
              <a:t>Meitnerstr</a:t>
            </a:r>
            <a:r>
              <a:rPr lang="de-DE" dirty="0"/>
              <a:t>. für eine Heizzentrale</a:t>
            </a:r>
          </a:p>
          <a:p>
            <a:endParaRPr lang="de-DE" dirty="0"/>
          </a:p>
          <a:p>
            <a:r>
              <a:rPr lang="de-DE" dirty="0"/>
              <a:t>Warum starten wir jetzt schon mit dem Projekt obwohl noch kein Gesetz Verabschiedet ist?</a:t>
            </a:r>
          </a:p>
          <a:p>
            <a:pPr lvl="1"/>
            <a:r>
              <a:rPr lang="de-DE" dirty="0"/>
              <a:t>Das Projekt Bettringen Ost macht unabhängig vom Gesetz Sinn (Industrielle Abwärme, Wärmedichte….)</a:t>
            </a:r>
          </a:p>
          <a:p>
            <a:pPr lvl="1"/>
            <a:r>
              <a:rPr lang="de-DE" dirty="0"/>
              <a:t>Das Gesetz wird kommen wenn auch ein wenig Später.</a:t>
            </a:r>
          </a:p>
          <a:p>
            <a:pPr lvl="1"/>
            <a:r>
              <a:rPr lang="de-DE" dirty="0"/>
              <a:t>Um Zeitverlust und Verschiebung im Projekt zu vermeiden, starten wir jetzt schon.</a:t>
            </a:r>
          </a:p>
        </p:txBody>
      </p:sp>
    </p:spTree>
    <p:extLst>
      <p:ext uri="{BB962C8B-B14F-4D97-AF65-F5344CB8AC3E}">
        <p14:creationId xmlns:p14="http://schemas.microsoft.com/office/powerpoint/2010/main" val="19059024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1C4B0F-BEEE-4877-5763-2B8942F1F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000" dirty="0"/>
              <a:t>Vorstellung Projekt Wärmenetz Bettringen Ost</a:t>
            </a:r>
            <a:endParaRPr lang="de-DE" dirty="0"/>
          </a:p>
        </p:txBody>
      </p:sp>
      <p:pic>
        <p:nvPicPr>
          <p:cNvPr id="9" name="Inhaltsplatzhalter 8">
            <a:extLst>
              <a:ext uri="{FF2B5EF4-FFF2-40B4-BE49-F238E27FC236}">
                <a16:creationId xmlns:a16="http://schemas.microsoft.com/office/drawing/2014/main" id="{FECE9F6B-A473-BF2D-9A2F-A215658CB5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288" y="875488"/>
            <a:ext cx="6996112" cy="4170044"/>
          </a:xfr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E0545436-4F21-1552-6B76-F44679CD78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6271" y="1168802"/>
            <a:ext cx="3145809" cy="3718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123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72BE14-FA24-FDC3-D4B2-B7E596858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000" dirty="0"/>
              <a:t>Ablauf der Planung Wärmenetz Bettringen Ost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B7680C1-CAA0-7E79-088D-16E4677506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de-DE" b="1" dirty="0"/>
              <a:t>Kontaktaufnahme/Öffentlichkeitsarbeit</a:t>
            </a:r>
          </a:p>
          <a:p>
            <a:pPr lvl="2"/>
            <a:r>
              <a:rPr lang="de-DE" sz="1800" dirty="0"/>
              <a:t>Vorstellen des Projektes </a:t>
            </a:r>
          </a:p>
          <a:p>
            <a:pPr lvl="2"/>
            <a:r>
              <a:rPr lang="de-DE" sz="1800" dirty="0"/>
              <a:t>1. Öffentlichkeitsveranstaltung 25.07</a:t>
            </a:r>
          </a:p>
          <a:p>
            <a:pPr lvl="2"/>
            <a:r>
              <a:rPr lang="de-DE" sz="1800" dirty="0"/>
              <a:t>Medieneinsatz / Homepage: </a:t>
            </a:r>
            <a:r>
              <a:rPr lang="de-DE" sz="1600" dirty="0">
                <a:solidFill>
                  <a:srgbClr val="0070C0"/>
                </a:solidFill>
              </a:rPr>
              <a:t>waermenetz-bettringen.de</a:t>
            </a:r>
          </a:p>
          <a:p>
            <a:pPr lvl="2"/>
            <a:r>
              <a:rPr lang="de-DE" sz="1800" dirty="0"/>
              <a:t>Start Vertrieb </a:t>
            </a:r>
          </a:p>
          <a:p>
            <a:pPr lvl="1"/>
            <a:r>
              <a:rPr lang="de-DE" b="1" dirty="0"/>
              <a:t>Datenerhebung durch Fragebögen</a:t>
            </a:r>
          </a:p>
          <a:p>
            <a:pPr lvl="2"/>
            <a:r>
              <a:rPr lang="de-DE" sz="1800" dirty="0"/>
              <a:t>Angekündigt bei öffentlicher Veranstaltung</a:t>
            </a:r>
          </a:p>
          <a:p>
            <a:pPr lvl="2"/>
            <a:r>
              <a:rPr lang="de-DE" sz="1800" dirty="0"/>
              <a:t>Erstellen und versenden Fragebögen</a:t>
            </a:r>
          </a:p>
          <a:p>
            <a:pPr lvl="2"/>
            <a:r>
              <a:rPr lang="de-DE" sz="1800" dirty="0"/>
              <a:t>Erhalten Rückantwort Fragebogen und Auswertung</a:t>
            </a:r>
          </a:p>
          <a:p>
            <a:pPr lvl="1"/>
            <a:endParaRPr lang="de-DE" sz="2400" dirty="0"/>
          </a:p>
          <a:p>
            <a:pPr lvl="1"/>
            <a:endParaRPr lang="de-DE" sz="240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74A628E-8CC4-E550-CE23-AFE21133B0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1464" y="113306"/>
            <a:ext cx="2107990" cy="4916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5249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1C4B0F-BEEE-4877-5763-2B8942F1F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000" dirty="0"/>
              <a:t>Ablauf der Planung Wärmenetz Bettringen Ost</a:t>
            </a:r>
            <a:endParaRPr lang="de-DE" dirty="0"/>
          </a:p>
        </p:txBody>
      </p:sp>
      <p:pic>
        <p:nvPicPr>
          <p:cNvPr id="5" name="Inhaltsplatzhalter 11">
            <a:extLst>
              <a:ext uri="{FF2B5EF4-FFF2-40B4-BE49-F238E27FC236}">
                <a16:creationId xmlns:a16="http://schemas.microsoft.com/office/drawing/2014/main" id="{C9C99E91-CF84-51E9-DB14-D4E922CA4D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0805" y="916542"/>
            <a:ext cx="2575342" cy="380702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3E32CE59-9D18-C4D2-2794-A19F6953DC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6146" y="916541"/>
            <a:ext cx="2901593" cy="3807029"/>
          </a:xfrm>
          <a:prstGeom prst="rect">
            <a:avLst/>
          </a:prstGeom>
        </p:spPr>
      </p:pic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C5530362-1094-8A2B-26A9-60939AD927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40CEE57E-1B78-08A7-E9AF-C949822CFE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759" y="955964"/>
            <a:ext cx="2600046" cy="387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923770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STWGD">
      <a:dk1>
        <a:srgbClr val="4B4B4D"/>
      </a:dk1>
      <a:lt1>
        <a:srgbClr val="FFFFFF"/>
      </a:lt1>
      <a:dk2>
        <a:srgbClr val="4B4B4D"/>
      </a:dk2>
      <a:lt2>
        <a:srgbClr val="FFFFFF"/>
      </a:lt2>
      <a:accent1>
        <a:srgbClr val="E20020"/>
      </a:accent1>
      <a:accent2>
        <a:srgbClr val="006FB4"/>
      </a:accent2>
      <a:accent3>
        <a:srgbClr val="269D2E"/>
      </a:accent3>
      <a:accent4>
        <a:srgbClr val="730006"/>
      </a:accent4>
      <a:accent5>
        <a:srgbClr val="FF8000"/>
      </a:accent5>
      <a:accent6>
        <a:srgbClr val="176D00"/>
      </a:accent6>
      <a:hlink>
        <a:srgbClr val="A6A6A6"/>
      </a:hlink>
      <a:folHlink>
        <a:srgbClr val="464646"/>
      </a:folHlink>
    </a:clrScheme>
    <a:fontScheme name="STWG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fault Theme" id="{73A288E4-324A-4090-A7FA-E82BCADBB2C4}" vid="{D610E4DC-CA56-47F6-BCC2-6E7979080296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0</TotalTime>
  <Words>589</Words>
  <Application>Microsoft Office PowerPoint</Application>
  <PresentationFormat>Bildschirmpräsentation (16:9)</PresentationFormat>
  <Paragraphs>88</Paragraphs>
  <Slides>14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7" baseType="lpstr">
      <vt:lpstr>Arial</vt:lpstr>
      <vt:lpstr>Calibri</vt:lpstr>
      <vt:lpstr>Default Theme</vt:lpstr>
      <vt:lpstr>PowerPoint-Präsentation</vt:lpstr>
      <vt:lpstr>Agenda</vt:lpstr>
      <vt:lpstr>Stand Wärmeversorgung Bettringen</vt:lpstr>
      <vt:lpstr>Vorteile Wärmenetze</vt:lpstr>
      <vt:lpstr>Kostenentwicklung Heizungssysteme </vt:lpstr>
      <vt:lpstr>Vorstellung Projekt Wärmenetz Bettringen Ost</vt:lpstr>
      <vt:lpstr>Vorstellung Projekt Wärmenetz Bettringen Ost</vt:lpstr>
      <vt:lpstr>Ablauf der Planung Wärmenetz Bettringen Ost</vt:lpstr>
      <vt:lpstr>Ablauf der Planung Wärmenetz Bettringen Ost</vt:lpstr>
      <vt:lpstr>Ablauf der Planung Wärmenetz Bettringen Ost</vt:lpstr>
      <vt:lpstr>Ablauf der Planung Wärmenetz Bettringen Ost</vt:lpstr>
      <vt:lpstr>Zusammenfassung</vt:lpstr>
      <vt:lpstr>Projektentwicklung Wärmenetz Bettringen Ost</vt:lpstr>
      <vt:lpstr>PowerPoint-Präsentation</vt:lpstr>
    </vt:vector>
  </TitlesOfParts>
  <Company>Stadtwerke Schwaebisch Gmuend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Nothofer, Robin</dc:creator>
  <cp:lastModifiedBy>Denis Cepcik</cp:lastModifiedBy>
  <cp:revision>11</cp:revision>
  <dcterms:created xsi:type="dcterms:W3CDTF">2023-07-17T07:06:13Z</dcterms:created>
  <dcterms:modified xsi:type="dcterms:W3CDTF">2023-10-05T06:42:55Z</dcterms:modified>
</cp:coreProperties>
</file>